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6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5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9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8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9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0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88E8-2ABB-4B44-AEE6-5E9E30BE29BC}" type="datetimeFigureOut">
              <a:rPr lang="en-US" smtClean="0"/>
              <a:t>2/13/2021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ABAC-3D7C-45C1-8CA6-C252486B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454727" y="533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/>
            <a:r>
              <a:rPr lang="ar-IQ" sz="2400" b="1" i="1" dirty="0" smtClean="0">
                <a:solidFill>
                  <a:srgbClr val="FF0000"/>
                </a:solidFill>
              </a:rPr>
              <a:t>كلية التربية للبنات    </a:t>
            </a:r>
          </a:p>
          <a:p>
            <a:pPr algn="ctr"/>
            <a:r>
              <a:rPr lang="ar-IQ" sz="24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3400" y="2286000"/>
            <a:ext cx="8077199" cy="1580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الوصفي  - </a:t>
            </a:r>
            <a:r>
              <a:rPr lang="ar-IQ" sz="3200" b="1" dirty="0" smtClean="0">
                <a:solidFill>
                  <a:srgbClr val="FF0000"/>
                </a:solidFill>
              </a:rPr>
              <a:t>مقاييس النزعة المركزية -</a:t>
            </a:r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</a:rPr>
              <a:t>المرحلة الثانية –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43891" y="43434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</a:t>
            </a:r>
            <a:r>
              <a:rPr lang="ar-IQ" sz="2800" b="1" i="1" dirty="0" smtClean="0">
                <a:solidFill>
                  <a:srgbClr val="FF0000"/>
                </a:solidFill>
              </a:rPr>
              <a:t>الرابعة  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الكورس الاول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9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124200" y="381000"/>
            <a:ext cx="3111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مقاييس النزعة المركزية </a:t>
            </a:r>
            <a:endParaRPr lang="en-US" sz="2800" i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28600" y="1066800"/>
            <a:ext cx="8686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400" b="1" i="1" dirty="0" smtClean="0"/>
              <a:t>تستخدم هذه المقاييس ومقاييس التشتت لوصف خصائص البيانات. </a:t>
            </a:r>
          </a:p>
          <a:p>
            <a:pPr algn="r"/>
            <a:r>
              <a:rPr lang="ar-IQ" sz="2400" b="1" i="1" dirty="0" smtClean="0"/>
              <a:t>فمقاييس النزعة المركزية تصف مدى تمركز البيانات حول قيمة معينة مما يسمح باستخدام هذه القيمة المركزية لتمثيل البيانات . </a:t>
            </a:r>
            <a:endParaRPr lang="en-US" sz="2400" b="1" i="1" dirty="0" smtClean="0"/>
          </a:p>
          <a:p>
            <a:endParaRPr lang="en-US" sz="2400" dirty="0"/>
          </a:p>
        </p:txBody>
      </p:sp>
      <p:sp>
        <p:nvSpPr>
          <p:cNvPr id="6" name="مستطيل 5"/>
          <p:cNvSpPr/>
          <p:nvPr/>
        </p:nvSpPr>
        <p:spPr>
          <a:xfrm>
            <a:off x="3584549" y="3159680"/>
            <a:ext cx="2953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انواع النزعة المركزية </a:t>
            </a:r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endParaRPr lang="en-US" sz="2800" i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36674" y="3886200"/>
            <a:ext cx="868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/>
              <a:t>الوسط الحسابي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/>
              <a:t>الوسيط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/>
              <a:t>المنوال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49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8600" y="1066800"/>
            <a:ext cx="8686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dirty="0" smtClean="0"/>
              <a:t>وكلا من هذه المقاييس يفضل على الاخر ويكون جيدا اذا توفرت فيه الشروط التالية: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/>
              <a:t>ان </a:t>
            </a:r>
            <a:r>
              <a:rPr lang="ar-IQ" sz="2400" dirty="0" err="1" smtClean="0"/>
              <a:t>ياخذ</a:t>
            </a:r>
            <a:r>
              <a:rPr lang="ar-IQ" sz="2400" dirty="0" smtClean="0"/>
              <a:t> كل المشاهدات في الاعتبار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/>
              <a:t>اذا كان سهل الحساب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/>
              <a:t>ان يكون قابل للحساب الجبري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sz="2400" dirty="0" smtClean="0"/>
              <a:t>ان لا </a:t>
            </a:r>
            <a:r>
              <a:rPr lang="ar-IQ" sz="2400" dirty="0" err="1" smtClean="0"/>
              <a:t>يتاثر</a:t>
            </a:r>
            <a:r>
              <a:rPr lang="ar-IQ" sz="2400" dirty="0" smtClean="0"/>
              <a:t> بالقيم </a:t>
            </a:r>
            <a:r>
              <a:rPr lang="ar-IQ" sz="2400" dirty="0" err="1" smtClean="0"/>
              <a:t>المتطرفه</a:t>
            </a:r>
            <a:r>
              <a:rPr lang="ar-IQ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271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737251" y="381000"/>
            <a:ext cx="4184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IQ" sz="2800" b="1" i="1" dirty="0" smtClean="0">
                <a:solidFill>
                  <a:srgbClr val="FF0000"/>
                </a:solidFill>
              </a:rPr>
              <a:t>اولا: الوسط الحسابي </a:t>
            </a:r>
            <a:r>
              <a:rPr lang="en-US" sz="2800" b="1" i="1" dirty="0" smtClean="0">
                <a:solidFill>
                  <a:srgbClr val="FF0000"/>
                </a:solidFill>
              </a:rPr>
              <a:t>Mean     </a:t>
            </a:r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endParaRPr lang="en-US" sz="2800" i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28600" y="1066800"/>
            <a:ext cx="868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sz="2400" b="1" i="1" dirty="0" smtClean="0"/>
              <a:t>من اهم مقاييس النزعة المركزية واكثرها استخداما في النواحي التطبيقية ويمكن حسابه للبيانات المبوبة وغير المبوبة وكما </a:t>
            </a:r>
            <a:r>
              <a:rPr lang="ar-IQ" sz="2400" b="1" i="1" dirty="0" err="1" smtClean="0"/>
              <a:t>ياتي</a:t>
            </a:r>
            <a:r>
              <a:rPr lang="ar-IQ" sz="2400" b="1" i="1" dirty="0" smtClean="0"/>
              <a:t> :</a:t>
            </a:r>
            <a:endParaRPr lang="en-US" sz="2400" b="1" i="1" dirty="0" smtClean="0"/>
          </a:p>
          <a:p>
            <a:endParaRPr lang="en-US" sz="2400" dirty="0"/>
          </a:p>
        </p:txBody>
      </p:sp>
      <p:sp>
        <p:nvSpPr>
          <p:cNvPr id="6" name="مستطيل 5"/>
          <p:cNvSpPr/>
          <p:nvPr/>
        </p:nvSpPr>
        <p:spPr>
          <a:xfrm>
            <a:off x="304800" y="2267129"/>
            <a:ext cx="861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2800" b="1" i="1" dirty="0">
                <a:solidFill>
                  <a:srgbClr val="FF0000"/>
                </a:solidFill>
              </a:rPr>
              <a:t>أ</a:t>
            </a:r>
            <a:r>
              <a:rPr lang="ar-IQ" sz="2800" b="1" i="1" dirty="0" smtClean="0">
                <a:solidFill>
                  <a:srgbClr val="FF0000"/>
                </a:solidFill>
              </a:rPr>
              <a:t>: الوسط الحسابي </a:t>
            </a:r>
            <a:r>
              <a:rPr lang="en-US" sz="2800" b="1" i="1" dirty="0" smtClean="0">
                <a:solidFill>
                  <a:srgbClr val="FF0000"/>
                </a:solidFill>
              </a:rPr>
              <a:t>Mean     </a:t>
            </a:r>
            <a:r>
              <a:rPr lang="ar-IQ" sz="2800" b="1" i="1" dirty="0" smtClean="0">
                <a:solidFill>
                  <a:srgbClr val="FF0000"/>
                </a:solidFill>
              </a:rPr>
              <a:t> للبيانات غير المبوبة </a:t>
            </a:r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endParaRPr lang="en-US" sz="2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مربع نص 6"/>
              <p:cNvSpPr txBox="1"/>
              <p:nvPr/>
            </p:nvSpPr>
            <p:spPr>
              <a:xfrm>
                <a:off x="387927" y="2785333"/>
                <a:ext cx="8686799" cy="1856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ar-IQ" sz="2400" dirty="0" smtClean="0"/>
                  <a:t>يعرف وسط الحسابي بشكل عام على انه مجموع القيم مقسوما على عددها . فاذا كانت لدينا </a:t>
                </a:r>
                <a:r>
                  <a:rPr lang="en-US" sz="2400" dirty="0" smtClean="0"/>
                  <a:t>n</a:t>
                </a:r>
                <a:r>
                  <a:rPr lang="ar-IQ" sz="2400" dirty="0" smtClean="0"/>
                  <a:t> من القيم ويرمز لها بالرمز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ar-IQ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,…..,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ar-IQ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ar-IQ" sz="2400" dirty="0" smtClean="0"/>
              </a:p>
              <a:p>
                <a:pPr algn="r" rtl="1"/>
                <a:r>
                  <a:rPr lang="ar-IQ" sz="2400" dirty="0" smtClean="0"/>
                  <a:t>فان الوسط الحسابي لهذه القيم ويرمز له بالرمز 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ar-IQ" sz="2400" dirty="0" smtClean="0"/>
                  <a:t> </a:t>
                </a:r>
              </a:p>
              <a:p>
                <a:pPr algn="r" rtl="1"/>
                <a:r>
                  <a:rPr lang="ar-IQ" sz="2400" dirty="0" smtClean="0"/>
                  <a:t>الوسط الحسابي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sz="2400" b="0" i="1" smtClean="0">
                            <a:latin typeface="Cambria Math"/>
                          </a:rPr>
                          <m:t>مجموعالقيم</m:t>
                        </m:r>
                        <m:r>
                          <a:rPr lang="ar-IQ" sz="24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2400" b="0" i="1" smtClean="0">
                            <a:latin typeface="Cambria Math"/>
                          </a:rPr>
                          <m:t>عددها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27" y="2785333"/>
                <a:ext cx="8686799" cy="1856021"/>
              </a:xfrm>
              <a:prstGeom prst="rect">
                <a:avLst/>
              </a:prstGeom>
              <a:blipFill rotWithShape="1">
                <a:blip r:embed="rId2"/>
                <a:stretch>
                  <a:fillRect t="-2303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ربع نص 7"/>
              <p:cNvSpPr txBox="1"/>
              <p:nvPr/>
            </p:nvSpPr>
            <p:spPr>
              <a:xfrm>
                <a:off x="3818427" y="5029200"/>
                <a:ext cx="3359125" cy="635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ar-IQ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IQ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IQ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ar-IQ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IQ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ar-IQ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ar-IQ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مربع نص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427" y="5029200"/>
                <a:ext cx="3359125" cy="6354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3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341051" y="381000"/>
            <a:ext cx="976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IQ" sz="2800" b="1" i="1" dirty="0" smtClean="0">
                <a:solidFill>
                  <a:srgbClr val="FF0000"/>
                </a:solidFill>
              </a:rPr>
              <a:t>مثال  </a:t>
            </a:r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endParaRPr lang="en-US" sz="2800" i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28600" y="1066800"/>
            <a:ext cx="868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dirty="0" smtClean="0"/>
              <a:t>فيما يلي درجات 8 طلاب في مقرر مادة الاحصاء </a:t>
            </a:r>
          </a:p>
          <a:p>
            <a:pPr marL="457200" indent="-457200" algn="r" rtl="1">
              <a:buAutoNum type="arabicPlain" startAt="40"/>
            </a:pPr>
            <a:r>
              <a:rPr lang="ar-IQ" sz="2400" dirty="0" smtClean="0"/>
              <a:t>36  40  35  37  42  32  34</a:t>
            </a:r>
            <a:r>
              <a:rPr lang="ar-IQ" sz="2400" dirty="0"/>
              <a:t> </a:t>
            </a:r>
            <a:r>
              <a:rPr lang="ar-IQ" sz="2400" dirty="0" smtClean="0"/>
              <a:t> المطلوب ايجاد الوسط الحسابي لدرجة الطالب في الامتحان .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4547325" y="2528739"/>
            <a:ext cx="109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IQ" sz="2800" b="1" i="1" dirty="0" smtClean="0">
                <a:solidFill>
                  <a:srgbClr val="FF0000"/>
                </a:solidFill>
              </a:rPr>
              <a:t>الحل   </a:t>
            </a:r>
            <a:r>
              <a:rPr lang="ar-IQ" sz="2800" b="1" i="1" dirty="0" smtClean="0">
                <a:solidFill>
                  <a:srgbClr val="FF0000"/>
                </a:solidFill>
              </a:rPr>
              <a:t> </a:t>
            </a:r>
            <a:endParaRPr lang="en-US" sz="2800" i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03925" y="3051959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589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251</Words>
  <Application>Microsoft Office PowerPoint</Application>
  <PresentationFormat>عرض على الشاشة (3:4)‏</PresentationFormat>
  <Paragraphs>30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RIPW7</dc:creator>
  <cp:lastModifiedBy>RIPW7</cp:lastModifiedBy>
  <cp:revision>8</cp:revision>
  <dcterms:created xsi:type="dcterms:W3CDTF">2021-02-13T14:26:21Z</dcterms:created>
  <dcterms:modified xsi:type="dcterms:W3CDTF">2021-02-13T15:51:00Z</dcterms:modified>
</cp:coreProperties>
</file>